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3" r:id="rId2"/>
    <p:sldId id="305" r:id="rId3"/>
    <p:sldId id="306" r:id="rId4"/>
    <p:sldId id="307" r:id="rId5"/>
    <p:sldId id="311" r:id="rId6"/>
    <p:sldId id="308" r:id="rId7"/>
    <p:sldId id="352" r:id="rId8"/>
    <p:sldId id="309" r:id="rId9"/>
    <p:sldId id="310" r:id="rId10"/>
    <p:sldId id="312" r:id="rId11"/>
    <p:sldId id="313" r:id="rId12"/>
    <p:sldId id="314" r:id="rId13"/>
    <p:sldId id="315" r:id="rId14"/>
    <p:sldId id="316" r:id="rId15"/>
    <p:sldId id="353" r:id="rId16"/>
    <p:sldId id="317" r:id="rId17"/>
    <p:sldId id="318" r:id="rId18"/>
    <p:sldId id="319" r:id="rId19"/>
    <p:sldId id="372" r:id="rId20"/>
    <p:sldId id="373" r:id="rId21"/>
    <p:sldId id="374" r:id="rId22"/>
    <p:sldId id="375" r:id="rId23"/>
    <p:sldId id="376" r:id="rId24"/>
    <p:sldId id="377" r:id="rId25"/>
    <p:sldId id="378" r:id="rId26"/>
    <p:sldId id="380" r:id="rId27"/>
    <p:sldId id="381" r:id="rId28"/>
    <p:sldId id="382" r:id="rId29"/>
    <p:sldId id="383" r:id="rId30"/>
    <p:sldId id="384" r:id="rId31"/>
    <p:sldId id="385" r:id="rId32"/>
    <p:sldId id="320" r:id="rId33"/>
    <p:sldId id="354" r:id="rId34"/>
    <p:sldId id="32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BF37952-A78E-4631-8426-9AF9DC6DE770}" type="datetimeFigureOut">
              <a:rPr lang="tr-TR" smtClean="0"/>
              <a:t>12.12.2020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304080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BF37952-A78E-4631-8426-9AF9DC6DE770}" type="datetimeFigureOut">
              <a:rPr lang="tr-TR" smtClean="0"/>
              <a:t>12.12.2020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17068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BF37952-A78E-4631-8426-9AF9DC6DE770}" type="datetimeFigureOut">
              <a:rPr lang="tr-TR" smtClean="0"/>
              <a:t>12.12.2020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50310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BF37952-A78E-4631-8426-9AF9DC6DE770}" type="datetimeFigureOut">
              <a:rPr lang="tr-TR" smtClean="0"/>
              <a:t>12.12.2020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4252133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BF37952-A78E-4631-8426-9AF9DC6DE770}" type="datetimeFigureOut">
              <a:rPr lang="tr-TR" smtClean="0"/>
              <a:t>12.12.2020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361833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BF37952-A78E-4631-8426-9AF9DC6DE770}" type="datetimeFigureOut">
              <a:rPr lang="tr-TR" smtClean="0"/>
              <a:t>12.12.2020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441155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29842" y="2505075"/>
            <a:ext cx="3868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4629150" y="2505075"/>
            <a:ext cx="3887391"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BF37952-A78E-4631-8426-9AF9DC6DE770}" type="datetimeFigureOut">
              <a:rPr lang="tr-TR" smtClean="0"/>
              <a:t>12.12.2020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2888825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BF37952-A78E-4631-8426-9AF9DC6DE770}" type="datetimeFigureOut">
              <a:rPr lang="tr-TR" smtClean="0"/>
              <a:t>12.12.2020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1982528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37952-A78E-4631-8426-9AF9DC6DE770}" type="datetimeFigureOut">
              <a:rPr lang="tr-TR" smtClean="0"/>
              <a:t>12.12.2020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59045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BF37952-A78E-4631-8426-9AF9DC6DE770}" type="datetimeFigureOut">
              <a:rPr lang="tr-TR" smtClean="0"/>
              <a:t>12.12.2020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3040473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BF37952-A78E-4631-8426-9AF9DC6DE770}" type="datetimeFigureOut">
              <a:rPr lang="tr-TR" smtClean="0"/>
              <a:t>12.12.2020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1051DA8-1829-40AD-9A8C-5BC33AEDB6FA}" type="slidenum">
              <a:rPr lang="tr-TR" smtClean="0"/>
              <a:t>‹#›</a:t>
            </a:fld>
            <a:endParaRPr lang="tr-TR"/>
          </a:p>
        </p:txBody>
      </p:sp>
    </p:spTree>
    <p:extLst>
      <p:ext uri="{BB962C8B-B14F-4D97-AF65-F5344CB8AC3E}">
        <p14:creationId xmlns:p14="http://schemas.microsoft.com/office/powerpoint/2010/main" val="3497476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37952-A78E-4631-8426-9AF9DC6DE770}" type="datetimeFigureOut">
              <a:rPr lang="tr-TR" smtClean="0"/>
              <a:t>12.12.2020</a:t>
            </a:fld>
            <a:endParaRPr lang="tr-T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051DA8-1829-40AD-9A8C-5BC33AEDB6FA}" type="slidenum">
              <a:rPr lang="tr-TR" smtClean="0"/>
              <a:t>‹#›</a:t>
            </a:fld>
            <a:endParaRPr lang="tr-TR"/>
          </a:p>
        </p:txBody>
      </p:sp>
    </p:spTree>
    <p:extLst>
      <p:ext uri="{BB962C8B-B14F-4D97-AF65-F5344CB8AC3E}">
        <p14:creationId xmlns:p14="http://schemas.microsoft.com/office/powerpoint/2010/main" val="69189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8E35EBD7-AB79-4260-B337-A509ED2CD3B6}"/>
              </a:ext>
            </a:extLst>
          </p:cNvPr>
          <p:cNvSpPr>
            <a:spLocks noGrp="1"/>
          </p:cNvSpPr>
          <p:nvPr>
            <p:ph type="sldNum" sz="quarter" idx="12"/>
          </p:nvPr>
        </p:nvSpPr>
        <p:spPr/>
        <p:txBody>
          <a:bodyPr/>
          <a:lstStyle/>
          <a:p>
            <a:fld id="{09770949-B7EF-4D91-AFA9-ED78474FF8EF}" type="slidenum">
              <a:rPr lang="tr-TR" smtClean="0"/>
              <a:t>1</a:t>
            </a:fld>
            <a:endParaRPr lang="tr-TR"/>
          </a:p>
        </p:txBody>
      </p:sp>
      <p:sp>
        <p:nvSpPr>
          <p:cNvPr id="3" name="Başlık 2"/>
          <p:cNvSpPr>
            <a:spLocks noGrp="1"/>
          </p:cNvSpPr>
          <p:nvPr>
            <p:ph type="title" idx="4294967295"/>
          </p:nvPr>
        </p:nvSpPr>
        <p:spPr>
          <a:xfrm>
            <a:off x="1387476" y="2927168"/>
            <a:ext cx="7341746" cy="1054100"/>
          </a:xfrm>
        </p:spPr>
        <p:txBody>
          <a:bodyPr/>
          <a:lstStyle/>
          <a:p>
            <a:r>
              <a:rPr lang="tr-TR" b="1" dirty="0"/>
              <a:t>2.YAZILI ANLATIMIN UNSURLARI</a:t>
            </a:r>
          </a:p>
        </p:txBody>
      </p:sp>
      <p:sp>
        <p:nvSpPr>
          <p:cNvPr id="4" name="Başlık 1">
            <a:extLst>
              <a:ext uri="{FF2B5EF4-FFF2-40B4-BE49-F238E27FC236}">
                <a16:creationId xmlns:a16="http://schemas.microsoft.com/office/drawing/2014/main" id="{CA90B2CF-3F70-4AF4-95C5-C8A5C8D9277C}"/>
              </a:ext>
            </a:extLst>
          </p:cNvPr>
          <p:cNvSpPr txBox="1">
            <a:spLocks/>
          </p:cNvSpPr>
          <p:nvPr/>
        </p:nvSpPr>
        <p:spPr>
          <a:xfrm>
            <a:off x="2415619" y="1931250"/>
            <a:ext cx="5399202" cy="7290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b="1" dirty="0"/>
              <a:t>YAZMA BECERİLERİ </a:t>
            </a:r>
          </a:p>
        </p:txBody>
      </p:sp>
    </p:spTree>
    <p:extLst>
      <p:ext uri="{BB962C8B-B14F-4D97-AF65-F5344CB8AC3E}">
        <p14:creationId xmlns:p14="http://schemas.microsoft.com/office/powerpoint/2010/main" val="2594028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dirty="0"/>
              <a:t>Gelişme Bölümü</a:t>
            </a:r>
          </a:p>
        </p:txBody>
      </p:sp>
      <p:sp>
        <p:nvSpPr>
          <p:cNvPr id="2" name="İçerik Yer Tutucusu 1"/>
          <p:cNvSpPr>
            <a:spLocks noGrp="1"/>
          </p:cNvSpPr>
          <p:nvPr>
            <p:ph idx="1"/>
          </p:nvPr>
        </p:nvSpPr>
        <p:spPr/>
        <p:txBody>
          <a:bodyPr>
            <a:normAutofit/>
          </a:bodyPr>
          <a:lstStyle/>
          <a:p>
            <a:pPr marL="0" indent="0" algn="just">
              <a:buNone/>
            </a:pPr>
            <a:r>
              <a:rPr lang="tr-TR" dirty="0"/>
              <a:t>Giriş kısmında bahsedilen konunun ayrıntılarına inilir. Gelişme bölümünde akış düzeni, düşüncelere dayalı olursa </a:t>
            </a:r>
            <a:r>
              <a:rPr lang="tr-TR" i="1" dirty="0"/>
              <a:t>mantıksal gelişme</a:t>
            </a:r>
            <a:r>
              <a:rPr lang="tr-TR" dirty="0"/>
              <a:t>, zaman sırasınca olursa </a:t>
            </a:r>
            <a:r>
              <a:rPr lang="tr-TR" i="1" dirty="0"/>
              <a:t>kronolojik gelişme</a:t>
            </a:r>
            <a:r>
              <a:rPr lang="tr-TR" dirty="0"/>
              <a:t>, olay/hareket temelli olursa </a:t>
            </a:r>
            <a:r>
              <a:rPr lang="tr-TR" i="1" dirty="0"/>
              <a:t>dramatik gelişme</a:t>
            </a:r>
            <a:r>
              <a:rPr lang="tr-TR" dirty="0"/>
              <a:t> adını alır. Asıl anlatılmak istenen konu bu bölümde yer alır, yazarın konuyla ilgili olarak yazmak istediği her şeyi içerir, </a:t>
            </a:r>
            <a:r>
              <a:rPr lang="tr-TR" u="sng" dirty="0"/>
              <a:t>yazının omurgasıdır</a:t>
            </a:r>
            <a:r>
              <a:rPr lang="tr-TR" dirty="0"/>
              <a:t>. Birkaç paragraf olabileceği gibi birkaç cilt bile sürebilir. Gelişme bölümü yazarın üslubuna, tecrübesine, bilgi ve becerisine bağlıdır. Diğer adı da </a:t>
            </a:r>
            <a:r>
              <a:rPr lang="tr-TR" b="1" dirty="0"/>
              <a:t>düğüm</a:t>
            </a:r>
            <a:r>
              <a:rPr lang="tr-TR" dirty="0"/>
              <a:t>dür. </a:t>
            </a:r>
          </a:p>
          <a:p>
            <a:pPr algn="just"/>
            <a:endParaRPr lang="tr-TR" dirty="0"/>
          </a:p>
        </p:txBody>
      </p:sp>
      <p:sp>
        <p:nvSpPr>
          <p:cNvPr id="4" name="Slayt Numarası Yer Tutucusu 3">
            <a:extLst>
              <a:ext uri="{FF2B5EF4-FFF2-40B4-BE49-F238E27FC236}">
                <a16:creationId xmlns:a16="http://schemas.microsoft.com/office/drawing/2014/main" id="{84D3A2D8-FD8F-4AB1-BFBC-0CD0BC9D889A}"/>
              </a:ext>
            </a:extLst>
          </p:cNvPr>
          <p:cNvSpPr>
            <a:spLocks noGrp="1"/>
          </p:cNvSpPr>
          <p:nvPr>
            <p:ph type="sldNum" sz="quarter" idx="12"/>
          </p:nvPr>
        </p:nvSpPr>
        <p:spPr/>
        <p:txBody>
          <a:bodyPr/>
          <a:lstStyle/>
          <a:p>
            <a:fld id="{09770949-B7EF-4D91-AFA9-ED78474FF8EF}" type="slidenum">
              <a:rPr lang="tr-TR" smtClean="0"/>
              <a:t>10</a:t>
            </a:fld>
            <a:endParaRPr lang="tr-TR"/>
          </a:p>
        </p:txBody>
      </p:sp>
    </p:spTree>
    <p:extLst>
      <p:ext uri="{BB962C8B-B14F-4D97-AF65-F5344CB8AC3E}">
        <p14:creationId xmlns:p14="http://schemas.microsoft.com/office/powerpoint/2010/main" val="20487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683568" y="1340768"/>
            <a:ext cx="7848872"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a:extLst>
              <a:ext uri="{FF2B5EF4-FFF2-40B4-BE49-F238E27FC236}">
                <a16:creationId xmlns:a16="http://schemas.microsoft.com/office/drawing/2014/main" id="{56111314-1B6E-4947-B8A2-DDA167B3C488}"/>
              </a:ext>
            </a:extLst>
          </p:cNvPr>
          <p:cNvSpPr>
            <a:spLocks noGrp="1"/>
          </p:cNvSpPr>
          <p:nvPr>
            <p:ph type="sldNum" sz="quarter" idx="12"/>
          </p:nvPr>
        </p:nvSpPr>
        <p:spPr/>
        <p:txBody>
          <a:bodyPr/>
          <a:lstStyle/>
          <a:p>
            <a:fld id="{09770949-B7EF-4D91-AFA9-ED78474FF8EF}" type="slidenum">
              <a:rPr lang="tr-TR" smtClean="0"/>
              <a:t>11</a:t>
            </a:fld>
            <a:endParaRPr lang="tr-TR"/>
          </a:p>
        </p:txBody>
      </p:sp>
    </p:spTree>
    <p:extLst>
      <p:ext uri="{BB962C8B-B14F-4D97-AF65-F5344CB8AC3E}">
        <p14:creationId xmlns:p14="http://schemas.microsoft.com/office/powerpoint/2010/main" val="2250644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dirty="0"/>
              <a:t>Sonuç Bölümü</a:t>
            </a:r>
          </a:p>
        </p:txBody>
      </p:sp>
      <p:sp>
        <p:nvSpPr>
          <p:cNvPr id="2" name="İçerik Yer Tutucusu 1"/>
          <p:cNvSpPr>
            <a:spLocks noGrp="1"/>
          </p:cNvSpPr>
          <p:nvPr>
            <p:ph idx="1"/>
          </p:nvPr>
        </p:nvSpPr>
        <p:spPr/>
        <p:txBody>
          <a:bodyPr/>
          <a:lstStyle/>
          <a:p>
            <a:pPr marL="0" indent="0" algn="just">
              <a:buNone/>
            </a:pPr>
            <a:r>
              <a:rPr lang="tr-TR" dirty="0"/>
              <a:t>Yazıdaki iletinin son bulduğu giriş ve gelişmedeki verilenlerin bir sonuca bağlandığı bölümdür. Kısacası kendinden sonra anlatı istemeyen ve gelişme bölümüyle sıkı sıkıya bağlı bulunan duyguların, düşüncelerin, görüşlerin ve olayların toparlandığı ve neticelendiği son bölümdür. Diğer ifade şekli </a:t>
            </a:r>
            <a:r>
              <a:rPr lang="tr-TR" b="1" dirty="0"/>
              <a:t>çözüm</a:t>
            </a:r>
            <a:r>
              <a:rPr lang="tr-TR" dirty="0"/>
              <a:t>dür. </a:t>
            </a:r>
          </a:p>
          <a:p>
            <a:pPr algn="just"/>
            <a:endParaRPr lang="tr-TR" dirty="0"/>
          </a:p>
        </p:txBody>
      </p:sp>
      <p:sp>
        <p:nvSpPr>
          <p:cNvPr id="4" name="Slayt Numarası Yer Tutucusu 3">
            <a:extLst>
              <a:ext uri="{FF2B5EF4-FFF2-40B4-BE49-F238E27FC236}">
                <a16:creationId xmlns:a16="http://schemas.microsoft.com/office/drawing/2014/main" id="{824AC30A-66F5-4F9D-999F-6452B84FA740}"/>
              </a:ext>
            </a:extLst>
          </p:cNvPr>
          <p:cNvSpPr>
            <a:spLocks noGrp="1"/>
          </p:cNvSpPr>
          <p:nvPr>
            <p:ph type="sldNum" sz="quarter" idx="12"/>
          </p:nvPr>
        </p:nvSpPr>
        <p:spPr/>
        <p:txBody>
          <a:bodyPr/>
          <a:lstStyle/>
          <a:p>
            <a:fld id="{09770949-B7EF-4D91-AFA9-ED78474FF8EF}" type="slidenum">
              <a:rPr lang="tr-TR" smtClean="0"/>
              <a:t>12</a:t>
            </a:fld>
            <a:endParaRPr lang="tr-TR"/>
          </a:p>
        </p:txBody>
      </p:sp>
    </p:spTree>
    <p:extLst>
      <p:ext uri="{BB962C8B-B14F-4D97-AF65-F5344CB8AC3E}">
        <p14:creationId xmlns:p14="http://schemas.microsoft.com/office/powerpoint/2010/main" val="1103028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43608" y="1196752"/>
            <a:ext cx="7416824"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a:extLst>
              <a:ext uri="{FF2B5EF4-FFF2-40B4-BE49-F238E27FC236}">
                <a16:creationId xmlns:a16="http://schemas.microsoft.com/office/drawing/2014/main" id="{EE2F9EF4-E146-4E80-8CEA-746C6ED376F4}"/>
              </a:ext>
            </a:extLst>
          </p:cNvPr>
          <p:cNvSpPr>
            <a:spLocks noGrp="1"/>
          </p:cNvSpPr>
          <p:nvPr>
            <p:ph type="sldNum" sz="quarter" idx="12"/>
          </p:nvPr>
        </p:nvSpPr>
        <p:spPr/>
        <p:txBody>
          <a:bodyPr/>
          <a:lstStyle/>
          <a:p>
            <a:fld id="{09770949-B7EF-4D91-AFA9-ED78474FF8EF}" type="slidenum">
              <a:rPr lang="tr-TR" smtClean="0"/>
              <a:t>13</a:t>
            </a:fld>
            <a:endParaRPr lang="tr-TR"/>
          </a:p>
        </p:txBody>
      </p:sp>
    </p:spTree>
    <p:extLst>
      <p:ext uri="{BB962C8B-B14F-4D97-AF65-F5344CB8AC3E}">
        <p14:creationId xmlns:p14="http://schemas.microsoft.com/office/powerpoint/2010/main" val="67710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sz="4800" dirty="0"/>
              <a:t>Ana Fikir</a:t>
            </a:r>
          </a:p>
        </p:txBody>
      </p:sp>
      <p:sp>
        <p:nvSpPr>
          <p:cNvPr id="2" name="İçerik Yer Tutucusu 1"/>
          <p:cNvSpPr>
            <a:spLocks noGrp="1"/>
          </p:cNvSpPr>
          <p:nvPr>
            <p:ph idx="1"/>
          </p:nvPr>
        </p:nvSpPr>
        <p:spPr>
          <a:xfrm>
            <a:off x="699249" y="2132857"/>
            <a:ext cx="7745505" cy="3993306"/>
          </a:xfrm>
        </p:spPr>
        <p:txBody>
          <a:bodyPr>
            <a:normAutofit lnSpcReduction="10000"/>
          </a:bodyPr>
          <a:lstStyle/>
          <a:p>
            <a:pPr marL="0" indent="0" algn="just">
              <a:buNone/>
            </a:pPr>
            <a:r>
              <a:rPr lang="tr-TR" dirty="0"/>
              <a:t>Yazılı anlatım ürünlerinin hepsi birer ana fikir barındırırlar. Ana fikirlerden kasıt yazıda verilmek istenen ana düşünce, iletidir. Ayrıca metnin ana fikrinin anlaşılmasında paragraflar arası bütünlük, dil ve üslup çok büyük önem arz eder. Ana fikir cümlesi yazıya başlamadan önce, yazının planının oluşması aşamasında belirlenir. Metindeki diğer yan düşünceler, ana düşünce etrafında birleşir. Ana fikir metnin tamamında, giriş, gelişme veya sonuç bölümünde olabilir. Sadece belli bir yeri yoktur, bazen bir cümleyle bazen bir paragrafla verilebilir.</a:t>
            </a:r>
          </a:p>
        </p:txBody>
      </p:sp>
      <p:sp>
        <p:nvSpPr>
          <p:cNvPr id="4" name="Slayt Numarası Yer Tutucusu 3">
            <a:extLst>
              <a:ext uri="{FF2B5EF4-FFF2-40B4-BE49-F238E27FC236}">
                <a16:creationId xmlns:a16="http://schemas.microsoft.com/office/drawing/2014/main" id="{81AF6A74-E581-4623-BDA4-9EF99EECAEBA}"/>
              </a:ext>
            </a:extLst>
          </p:cNvPr>
          <p:cNvSpPr>
            <a:spLocks noGrp="1"/>
          </p:cNvSpPr>
          <p:nvPr>
            <p:ph type="sldNum" sz="quarter" idx="12"/>
          </p:nvPr>
        </p:nvSpPr>
        <p:spPr/>
        <p:txBody>
          <a:bodyPr/>
          <a:lstStyle/>
          <a:p>
            <a:fld id="{09770949-B7EF-4D91-AFA9-ED78474FF8EF}" type="slidenum">
              <a:rPr lang="tr-TR" smtClean="0"/>
              <a:t>14</a:t>
            </a:fld>
            <a:endParaRPr lang="tr-TR"/>
          </a:p>
        </p:txBody>
      </p:sp>
    </p:spTree>
    <p:extLst>
      <p:ext uri="{BB962C8B-B14F-4D97-AF65-F5344CB8AC3E}">
        <p14:creationId xmlns:p14="http://schemas.microsoft.com/office/powerpoint/2010/main" val="1826490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user2\Desktop\Resim6.pn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051720" y="980728"/>
            <a:ext cx="5040560" cy="4320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Slayt Numarası Yer Tutucusu 1">
            <a:extLst>
              <a:ext uri="{FF2B5EF4-FFF2-40B4-BE49-F238E27FC236}">
                <a16:creationId xmlns:a16="http://schemas.microsoft.com/office/drawing/2014/main" id="{5CA2F566-EC40-49F4-80C2-F96E6D3B413B}"/>
              </a:ext>
            </a:extLst>
          </p:cNvPr>
          <p:cNvSpPr>
            <a:spLocks noGrp="1"/>
          </p:cNvSpPr>
          <p:nvPr>
            <p:ph type="sldNum" sz="quarter" idx="12"/>
          </p:nvPr>
        </p:nvSpPr>
        <p:spPr/>
        <p:txBody>
          <a:bodyPr/>
          <a:lstStyle/>
          <a:p>
            <a:fld id="{09770949-B7EF-4D91-AFA9-ED78474FF8EF}" type="slidenum">
              <a:rPr lang="tr-TR" smtClean="0"/>
              <a:t>15</a:t>
            </a:fld>
            <a:endParaRPr lang="tr-TR"/>
          </a:p>
        </p:txBody>
      </p:sp>
    </p:spTree>
    <p:extLst>
      <p:ext uri="{BB962C8B-B14F-4D97-AF65-F5344CB8AC3E}">
        <p14:creationId xmlns:p14="http://schemas.microsoft.com/office/powerpoint/2010/main" val="2192456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213870" y="402833"/>
            <a:ext cx="7886700" cy="1325563"/>
          </a:xfrm>
        </p:spPr>
        <p:txBody>
          <a:bodyPr/>
          <a:lstStyle/>
          <a:p>
            <a:r>
              <a:rPr lang="tr-TR" dirty="0"/>
              <a:t>Paragraf ve Paragrafın Yapısı </a:t>
            </a:r>
          </a:p>
        </p:txBody>
      </p:sp>
      <p:sp>
        <p:nvSpPr>
          <p:cNvPr id="2" name="İçerik Yer Tutucusu 1"/>
          <p:cNvSpPr>
            <a:spLocks noGrp="1"/>
          </p:cNvSpPr>
          <p:nvPr>
            <p:ph idx="1"/>
          </p:nvPr>
        </p:nvSpPr>
        <p:spPr>
          <a:xfrm>
            <a:off x="213870" y="1571103"/>
            <a:ext cx="8515350" cy="4351338"/>
          </a:xfrm>
        </p:spPr>
        <p:txBody>
          <a:bodyPr>
            <a:normAutofit fontScale="92500" lnSpcReduction="10000"/>
          </a:bodyPr>
          <a:lstStyle/>
          <a:p>
            <a:pPr algn="just"/>
            <a:r>
              <a:rPr lang="tr-TR" dirty="0"/>
              <a:t>Paragraf genel anlamda düz yazıların kendi içinde satır başlarıyla ayrıldıkları bölümler olarak tanımlanır. Tek bir ana fikir çerçevesinde kümelenmiş, birçok yardımcı fikir ile desteklenen, bir satır başından öteki satır başına kadar uzanan bölüme </a:t>
            </a:r>
            <a:r>
              <a:rPr lang="tr-TR" b="1" dirty="0"/>
              <a:t>paragraf </a:t>
            </a:r>
            <a:r>
              <a:rPr lang="tr-TR" dirty="0"/>
              <a:t>denilmektedir.</a:t>
            </a:r>
          </a:p>
          <a:p>
            <a:pPr algn="just"/>
            <a:r>
              <a:rPr lang="tr-TR" dirty="0"/>
              <a:t> Paragraflar bağımsız bir fikri yansıtan dil, düşünce ve anlatım birliği olan cümleler topluluğudur. Bir paragrafta cümlelerin rolü ne ise, bir kompozisyonda da paragrafın rolü odur. </a:t>
            </a:r>
            <a:r>
              <a:rPr lang="tr-TR" u="sng" dirty="0"/>
              <a:t>Cümleler paragrafı; paragraflar da kompozisyonu oluşturur.</a:t>
            </a:r>
            <a:r>
              <a:rPr lang="tr-TR" dirty="0"/>
              <a:t> </a:t>
            </a:r>
            <a:r>
              <a:rPr lang="tr-TR" b="1" dirty="0"/>
              <a:t>Nasıl ki bir cümle kendi içinde hür; ama bir o kadar da paragrafa bağlı bir yapı arz ediyorsa, bir paragraf da kompozisyona bağlı fakat kendi içinde de bağımsız bir yapıyı temsil etmektedir. </a:t>
            </a:r>
          </a:p>
          <a:p>
            <a:pPr algn="just"/>
            <a:endParaRPr lang="tr-TR" dirty="0"/>
          </a:p>
        </p:txBody>
      </p:sp>
      <p:sp>
        <p:nvSpPr>
          <p:cNvPr id="4" name="Slayt Numarası Yer Tutucusu 3">
            <a:extLst>
              <a:ext uri="{FF2B5EF4-FFF2-40B4-BE49-F238E27FC236}">
                <a16:creationId xmlns:a16="http://schemas.microsoft.com/office/drawing/2014/main" id="{499E72B4-A033-46BB-99D2-BFF45CBC3C78}"/>
              </a:ext>
            </a:extLst>
          </p:cNvPr>
          <p:cNvSpPr>
            <a:spLocks noGrp="1"/>
          </p:cNvSpPr>
          <p:nvPr>
            <p:ph type="sldNum" sz="quarter" idx="12"/>
          </p:nvPr>
        </p:nvSpPr>
        <p:spPr/>
        <p:txBody>
          <a:bodyPr/>
          <a:lstStyle/>
          <a:p>
            <a:fld id="{09770949-B7EF-4D91-AFA9-ED78474FF8EF}" type="slidenum">
              <a:rPr lang="tr-TR" smtClean="0"/>
              <a:t>16</a:t>
            </a:fld>
            <a:endParaRPr lang="tr-TR"/>
          </a:p>
        </p:txBody>
      </p:sp>
    </p:spTree>
    <p:extLst>
      <p:ext uri="{BB962C8B-B14F-4D97-AF65-F5344CB8AC3E}">
        <p14:creationId xmlns:p14="http://schemas.microsoft.com/office/powerpoint/2010/main" val="391252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4458C6ED-484D-4C4A-AD45-D20A18991923}"/>
              </a:ext>
            </a:extLst>
          </p:cNvPr>
          <p:cNvSpPr>
            <a:spLocks noGrp="1"/>
          </p:cNvSpPr>
          <p:nvPr>
            <p:ph type="sldNum" sz="quarter" idx="12"/>
          </p:nvPr>
        </p:nvSpPr>
        <p:spPr/>
        <p:txBody>
          <a:bodyPr/>
          <a:lstStyle/>
          <a:p>
            <a:fld id="{09770949-B7EF-4D91-AFA9-ED78474FF8EF}" type="slidenum">
              <a:rPr lang="tr-TR" smtClean="0"/>
              <a:t>17</a:t>
            </a:fld>
            <a:endParaRPr lang="tr-TR"/>
          </a:p>
        </p:txBody>
      </p:sp>
      <p:sp>
        <p:nvSpPr>
          <p:cNvPr id="2" name="İçerik Yer Tutucusu 1"/>
          <p:cNvSpPr>
            <a:spLocks noGrp="1"/>
          </p:cNvSpPr>
          <p:nvPr>
            <p:ph idx="4294967295"/>
          </p:nvPr>
        </p:nvSpPr>
        <p:spPr>
          <a:xfrm>
            <a:off x="108408" y="856456"/>
            <a:ext cx="8927184" cy="5145088"/>
          </a:xfrm>
        </p:spPr>
        <p:txBody>
          <a:bodyPr>
            <a:noAutofit/>
          </a:bodyPr>
          <a:lstStyle/>
          <a:p>
            <a:pPr algn="just">
              <a:lnSpc>
                <a:spcPct val="100000"/>
              </a:lnSpc>
            </a:pPr>
            <a:r>
              <a:rPr lang="tr-TR" sz="2100" dirty="0"/>
              <a:t>Türkçede yüklem sonda bulunduğu için, yazma eyleminde bulunan kişi, yazacağı cümleyi, oluşturacağı fikri çok iyi planlamalı, sözcüklerin birbiri ile olan ilişkilerini, son sözcükle -yani yüklemle- birlikte getirmelidir. Aslında Türkçede son olarak söylenen ve yüklem olan sözcük, kendinden önceki bütün sözcüklerin düzenleyicisi ve hatta belirleyicisidir. Kişi son sözcüğe göre cümlesini kurmalı, son sözcüğün anlam ve yapısına göre cümlenin şekillenmesine zemin hazırlamalıdır. </a:t>
            </a:r>
            <a:r>
              <a:rPr lang="tr-TR" sz="2100" b="1" i="1" dirty="0"/>
              <a:t>Yüklem üzerine kurgulu bir cümle gibi, paragrafın geneli bir öz üzerine kurulmuş olmalı, fikirler ve örnekler arasında anlam ve yapı birliği oluşturulmalıdır. </a:t>
            </a:r>
            <a:r>
              <a:rPr lang="tr-TR" sz="2100" dirty="0"/>
              <a:t>Cümlenin planı ile bir paragrafın planı arasında çok fazla bir fark yoktur. İkisi de bir amaca ulaşmak için tasarlanan düşüncelerin sıraya konulmasından ibarettir. İkisinde de birbiri ile çelişmeyen ifadelerin bulunması ve birbiri ile uyumlu olması gereği aranır. Metinde fikirlerin birbirleri ile anlamsal ve </a:t>
            </a:r>
            <a:r>
              <a:rPr lang="tr-TR" sz="2100" dirty="0" err="1"/>
              <a:t>metinsel</a:t>
            </a:r>
            <a:r>
              <a:rPr lang="tr-TR" sz="2100" dirty="0"/>
              <a:t> bağların olması gerekir. Özellikle bilgiye dayalı öğretici metinlerde mekanik bir kurgunun olması şarttır. </a:t>
            </a:r>
          </a:p>
          <a:p>
            <a:pPr algn="just">
              <a:lnSpc>
                <a:spcPct val="100000"/>
              </a:lnSpc>
            </a:pPr>
            <a:endParaRPr lang="tr-TR" sz="2100" dirty="0"/>
          </a:p>
        </p:txBody>
      </p:sp>
    </p:spTree>
    <p:extLst>
      <p:ext uri="{BB962C8B-B14F-4D97-AF65-F5344CB8AC3E}">
        <p14:creationId xmlns:p14="http://schemas.microsoft.com/office/powerpoint/2010/main" val="2625060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176163" y="410368"/>
            <a:ext cx="7886700" cy="1325563"/>
          </a:xfrm>
        </p:spPr>
        <p:txBody>
          <a:bodyPr/>
          <a:lstStyle/>
          <a:p>
            <a:r>
              <a:rPr lang="tr-TR" dirty="0"/>
              <a:t>Paragrafta Plan</a:t>
            </a:r>
          </a:p>
        </p:txBody>
      </p:sp>
      <p:sp>
        <p:nvSpPr>
          <p:cNvPr id="2" name="İçerik Yer Tutucusu 1"/>
          <p:cNvSpPr>
            <a:spLocks noGrp="1"/>
          </p:cNvSpPr>
          <p:nvPr>
            <p:ph idx="1"/>
          </p:nvPr>
        </p:nvSpPr>
        <p:spPr>
          <a:xfrm>
            <a:off x="261005" y="1735931"/>
            <a:ext cx="8706832" cy="4351338"/>
          </a:xfrm>
        </p:spPr>
        <p:txBody>
          <a:bodyPr/>
          <a:lstStyle/>
          <a:p>
            <a:pPr marL="0" indent="0" algn="just">
              <a:buNone/>
            </a:pPr>
            <a:r>
              <a:rPr lang="tr-TR" dirty="0"/>
              <a:t>Metin oluşturmada yazma süreci çok önemlidir. Yazarın hedef kitlesi ve yazma amacı metnin oluşumunu belirleyen unsurların başında gelir. Yazarın sözcük seçimi, dilbilgisi kurallarına uygun tümce yapısı, düşüncelerini uygun bir şekilde bir araya getirerek açık ve anlaşılır bir şekilde tam organize metni ortaya koyması, yazma becerisini ortaya koyar. </a:t>
            </a:r>
          </a:p>
          <a:p>
            <a:pPr algn="just"/>
            <a:endParaRPr lang="tr-TR" dirty="0"/>
          </a:p>
        </p:txBody>
      </p:sp>
      <p:sp>
        <p:nvSpPr>
          <p:cNvPr id="4" name="Slayt Numarası Yer Tutucusu 3">
            <a:extLst>
              <a:ext uri="{FF2B5EF4-FFF2-40B4-BE49-F238E27FC236}">
                <a16:creationId xmlns:a16="http://schemas.microsoft.com/office/drawing/2014/main" id="{B06207CD-9362-4CE3-A7F4-90BB1B713BAF}"/>
              </a:ext>
            </a:extLst>
          </p:cNvPr>
          <p:cNvSpPr>
            <a:spLocks noGrp="1"/>
          </p:cNvSpPr>
          <p:nvPr>
            <p:ph type="sldNum" sz="quarter" idx="12"/>
          </p:nvPr>
        </p:nvSpPr>
        <p:spPr/>
        <p:txBody>
          <a:bodyPr/>
          <a:lstStyle/>
          <a:p>
            <a:fld id="{09770949-B7EF-4D91-AFA9-ED78474FF8EF}" type="slidenum">
              <a:rPr lang="tr-TR" smtClean="0"/>
              <a:t>18</a:t>
            </a:fld>
            <a:endParaRPr lang="tr-TR"/>
          </a:p>
        </p:txBody>
      </p:sp>
    </p:spTree>
    <p:extLst>
      <p:ext uri="{BB962C8B-B14F-4D97-AF65-F5344CB8AC3E}">
        <p14:creationId xmlns:p14="http://schemas.microsoft.com/office/powerpoint/2010/main" val="3777106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25692BC3-AF0F-4C47-A41E-3806913356C7}"/>
              </a:ext>
            </a:extLst>
          </p:cNvPr>
          <p:cNvPicPr>
            <a:picLocks noChangeAspect="1"/>
          </p:cNvPicPr>
          <p:nvPr/>
        </p:nvPicPr>
        <p:blipFill>
          <a:blip r:embed="rId2"/>
          <a:stretch>
            <a:fillRect/>
          </a:stretch>
        </p:blipFill>
        <p:spPr>
          <a:xfrm>
            <a:off x="0" y="693924"/>
            <a:ext cx="9144000" cy="5470152"/>
          </a:xfrm>
          <a:prstGeom prst="rect">
            <a:avLst/>
          </a:prstGeom>
        </p:spPr>
      </p:pic>
    </p:spTree>
    <p:extLst>
      <p:ext uri="{BB962C8B-B14F-4D97-AF65-F5344CB8AC3E}">
        <p14:creationId xmlns:p14="http://schemas.microsoft.com/office/powerpoint/2010/main" val="192430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8F301AE5-08C6-449B-A6C0-E35E458B4CD1}"/>
              </a:ext>
            </a:extLst>
          </p:cNvPr>
          <p:cNvSpPr>
            <a:spLocks noGrp="1"/>
          </p:cNvSpPr>
          <p:nvPr>
            <p:ph type="sldNum" sz="quarter" idx="12"/>
          </p:nvPr>
        </p:nvSpPr>
        <p:spPr/>
        <p:txBody>
          <a:bodyPr/>
          <a:lstStyle/>
          <a:p>
            <a:fld id="{09770949-B7EF-4D91-AFA9-ED78474FF8EF}" type="slidenum">
              <a:rPr lang="tr-TR" smtClean="0"/>
              <a:t>2</a:t>
            </a:fld>
            <a:endParaRPr lang="tr-TR"/>
          </a:p>
        </p:txBody>
      </p:sp>
      <p:sp>
        <p:nvSpPr>
          <p:cNvPr id="2" name="İçerik Yer Tutucusu 1"/>
          <p:cNvSpPr>
            <a:spLocks noGrp="1"/>
          </p:cNvSpPr>
          <p:nvPr>
            <p:ph idx="4294967295"/>
          </p:nvPr>
        </p:nvSpPr>
        <p:spPr>
          <a:xfrm>
            <a:off x="252167" y="1080499"/>
            <a:ext cx="8639666" cy="2643090"/>
          </a:xfrm>
        </p:spPr>
        <p:txBody>
          <a:bodyPr>
            <a:normAutofit/>
          </a:bodyPr>
          <a:lstStyle/>
          <a:p>
            <a:pPr marL="0" indent="0" algn="just">
              <a:lnSpc>
                <a:spcPct val="110000"/>
              </a:lnSpc>
              <a:buNone/>
            </a:pPr>
            <a:r>
              <a:rPr lang="tr-TR" sz="2000" dirty="0"/>
              <a:t>Konuşmada, yazıda, eserde ele alınan düşünce, olay veya duruma </a:t>
            </a:r>
            <a:r>
              <a:rPr lang="tr-TR" sz="2000" b="1" dirty="0"/>
              <a:t>konu</a:t>
            </a:r>
            <a:r>
              <a:rPr lang="tr-TR" sz="2000" dirty="0"/>
              <a:t> denir. Yazı </a:t>
            </a:r>
            <a:r>
              <a:rPr lang="tr-TR" sz="2000" u="sng" dirty="0"/>
              <a:t>mutlaka bir konu üzerine </a:t>
            </a:r>
            <a:r>
              <a:rPr lang="tr-TR" sz="2000" dirty="0"/>
              <a:t>kurulur. Olaylar, olgular, insanlık durumları, tabiat kısacası insanın içindeki ve çevresindeki her şey kompozisyon konusu olabilir. Yazıda sık sık vurgulanan, tanıtılan, dile getirilen ifadeler konuyu oluşturur. Yazmaya başlarken konu üzerinde düşünülerek hangi bakımlardan ele alınması, hangi noktaların vurgulanması gerektiği önceden kararlaştırılmalıdır. Bu sınırlandırma yazının düzgün ve anlaşılır hâle gelmesini sağlar. </a:t>
            </a:r>
          </a:p>
        </p:txBody>
      </p:sp>
      <p:sp>
        <p:nvSpPr>
          <p:cNvPr id="4" name="Başlık 2">
            <a:extLst>
              <a:ext uri="{FF2B5EF4-FFF2-40B4-BE49-F238E27FC236}">
                <a16:creationId xmlns:a16="http://schemas.microsoft.com/office/drawing/2014/main" id="{93DA35CB-48E7-4EE3-9EDD-6DB575E942BB}"/>
              </a:ext>
            </a:extLst>
          </p:cNvPr>
          <p:cNvSpPr txBox="1">
            <a:spLocks/>
          </p:cNvSpPr>
          <p:nvPr/>
        </p:nvSpPr>
        <p:spPr>
          <a:xfrm>
            <a:off x="252167" y="371801"/>
            <a:ext cx="7886700" cy="8385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2400" b="1" dirty="0"/>
              <a:t>Konu Ve Tema</a:t>
            </a:r>
          </a:p>
        </p:txBody>
      </p:sp>
      <p:sp>
        <p:nvSpPr>
          <p:cNvPr id="5" name="Dikdörtgen 4">
            <a:extLst>
              <a:ext uri="{FF2B5EF4-FFF2-40B4-BE49-F238E27FC236}">
                <a16:creationId xmlns:a16="http://schemas.microsoft.com/office/drawing/2014/main" id="{93CB7BCC-72D3-40ED-901A-C8E6487F763A}"/>
              </a:ext>
            </a:extLst>
          </p:cNvPr>
          <p:cNvSpPr/>
          <p:nvPr/>
        </p:nvSpPr>
        <p:spPr>
          <a:xfrm>
            <a:off x="252167" y="3429000"/>
            <a:ext cx="8461224" cy="2006703"/>
          </a:xfrm>
          <a:prstGeom prst="rect">
            <a:avLst/>
          </a:prstGeom>
        </p:spPr>
        <p:txBody>
          <a:bodyPr wrap="square">
            <a:spAutoFit/>
          </a:bodyPr>
          <a:lstStyle/>
          <a:p>
            <a:pPr algn="just">
              <a:lnSpc>
                <a:spcPct val="160000"/>
              </a:lnSpc>
            </a:pPr>
            <a:r>
              <a:rPr lang="tr-TR" sz="2000" dirty="0"/>
              <a:t>TDK’nin terimler sözlüğünde tema «bir ders programı, bir öğretim ünitesi, bir eğitim etkinliği için temel olarak benimsenen ve yinelenen düşünce ya da konu» şeklinde tanımlanmaktadır. Yine bu sözlükte «ana düşünce ve izlek» kelimeleriyle eş anlamlı olarak sunulmaktadır.</a:t>
            </a:r>
          </a:p>
        </p:txBody>
      </p:sp>
    </p:spTree>
    <p:extLst>
      <p:ext uri="{BB962C8B-B14F-4D97-AF65-F5344CB8AC3E}">
        <p14:creationId xmlns:p14="http://schemas.microsoft.com/office/powerpoint/2010/main" val="203229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0CDC714-87A3-46A0-B580-B75883FC35F9}"/>
              </a:ext>
            </a:extLst>
          </p:cNvPr>
          <p:cNvPicPr>
            <a:picLocks noChangeAspect="1"/>
          </p:cNvPicPr>
          <p:nvPr/>
        </p:nvPicPr>
        <p:blipFill>
          <a:blip r:embed="rId2"/>
          <a:stretch>
            <a:fillRect/>
          </a:stretch>
        </p:blipFill>
        <p:spPr>
          <a:xfrm>
            <a:off x="0" y="223100"/>
            <a:ext cx="9144000" cy="6267987"/>
          </a:xfrm>
          <a:prstGeom prst="rect">
            <a:avLst/>
          </a:prstGeom>
        </p:spPr>
      </p:pic>
    </p:spTree>
    <p:extLst>
      <p:ext uri="{BB962C8B-B14F-4D97-AF65-F5344CB8AC3E}">
        <p14:creationId xmlns:p14="http://schemas.microsoft.com/office/powerpoint/2010/main" val="359772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D76AE9C-B36E-4C07-8636-D95853EB7FB0}"/>
              </a:ext>
            </a:extLst>
          </p:cNvPr>
          <p:cNvPicPr>
            <a:picLocks noChangeAspect="1"/>
          </p:cNvPicPr>
          <p:nvPr/>
        </p:nvPicPr>
        <p:blipFill>
          <a:blip r:embed="rId2"/>
          <a:stretch>
            <a:fillRect/>
          </a:stretch>
        </p:blipFill>
        <p:spPr>
          <a:xfrm>
            <a:off x="0" y="473207"/>
            <a:ext cx="9134475" cy="5762625"/>
          </a:xfrm>
          <a:prstGeom prst="rect">
            <a:avLst/>
          </a:prstGeom>
        </p:spPr>
      </p:pic>
    </p:spTree>
    <p:extLst>
      <p:ext uri="{BB962C8B-B14F-4D97-AF65-F5344CB8AC3E}">
        <p14:creationId xmlns:p14="http://schemas.microsoft.com/office/powerpoint/2010/main" val="1730943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6B06322-3B58-4523-AB43-106C6601853B}"/>
              </a:ext>
            </a:extLst>
          </p:cNvPr>
          <p:cNvPicPr>
            <a:picLocks noChangeAspect="1"/>
          </p:cNvPicPr>
          <p:nvPr/>
        </p:nvPicPr>
        <p:blipFill>
          <a:blip r:embed="rId2"/>
          <a:stretch>
            <a:fillRect/>
          </a:stretch>
        </p:blipFill>
        <p:spPr>
          <a:xfrm>
            <a:off x="837679" y="1873037"/>
            <a:ext cx="7468642" cy="2810267"/>
          </a:xfrm>
          <a:prstGeom prst="rect">
            <a:avLst/>
          </a:prstGeom>
        </p:spPr>
      </p:pic>
    </p:spTree>
    <p:extLst>
      <p:ext uri="{BB962C8B-B14F-4D97-AF65-F5344CB8AC3E}">
        <p14:creationId xmlns:p14="http://schemas.microsoft.com/office/powerpoint/2010/main" val="119012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55C2924-363B-4765-A5E5-9339E075D39B}"/>
              </a:ext>
            </a:extLst>
          </p:cNvPr>
          <p:cNvPicPr>
            <a:picLocks noChangeAspect="1"/>
          </p:cNvPicPr>
          <p:nvPr/>
        </p:nvPicPr>
        <p:blipFill>
          <a:blip r:embed="rId2"/>
          <a:stretch>
            <a:fillRect/>
          </a:stretch>
        </p:blipFill>
        <p:spPr>
          <a:xfrm>
            <a:off x="199415" y="809259"/>
            <a:ext cx="8745170" cy="5239481"/>
          </a:xfrm>
          <a:prstGeom prst="rect">
            <a:avLst/>
          </a:prstGeom>
        </p:spPr>
      </p:pic>
    </p:spTree>
    <p:extLst>
      <p:ext uri="{BB962C8B-B14F-4D97-AF65-F5344CB8AC3E}">
        <p14:creationId xmlns:p14="http://schemas.microsoft.com/office/powerpoint/2010/main" val="2175907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A4D2227F-5372-4202-8B73-50517D8BE6A2}"/>
              </a:ext>
            </a:extLst>
          </p:cNvPr>
          <p:cNvPicPr>
            <a:picLocks noChangeAspect="1"/>
          </p:cNvPicPr>
          <p:nvPr/>
        </p:nvPicPr>
        <p:blipFill>
          <a:blip r:embed="rId2"/>
          <a:stretch>
            <a:fillRect/>
          </a:stretch>
        </p:blipFill>
        <p:spPr>
          <a:xfrm>
            <a:off x="747178" y="423443"/>
            <a:ext cx="7649643" cy="6011114"/>
          </a:xfrm>
          <a:prstGeom prst="rect">
            <a:avLst/>
          </a:prstGeom>
        </p:spPr>
      </p:pic>
    </p:spTree>
    <p:extLst>
      <p:ext uri="{BB962C8B-B14F-4D97-AF65-F5344CB8AC3E}">
        <p14:creationId xmlns:p14="http://schemas.microsoft.com/office/powerpoint/2010/main" val="133849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CFC1003-F379-4ACF-86EA-411DFA775DE4}"/>
              </a:ext>
            </a:extLst>
          </p:cNvPr>
          <p:cNvPicPr>
            <a:picLocks noChangeAspect="1"/>
          </p:cNvPicPr>
          <p:nvPr/>
        </p:nvPicPr>
        <p:blipFill>
          <a:blip r:embed="rId2"/>
          <a:stretch>
            <a:fillRect/>
          </a:stretch>
        </p:blipFill>
        <p:spPr>
          <a:xfrm>
            <a:off x="799482" y="4779321"/>
            <a:ext cx="7507329" cy="2005314"/>
          </a:xfrm>
          <a:prstGeom prst="rect">
            <a:avLst/>
          </a:prstGeom>
        </p:spPr>
      </p:pic>
      <p:pic>
        <p:nvPicPr>
          <p:cNvPr id="4" name="Resim 3">
            <a:extLst>
              <a:ext uri="{FF2B5EF4-FFF2-40B4-BE49-F238E27FC236}">
                <a16:creationId xmlns:a16="http://schemas.microsoft.com/office/drawing/2014/main" id="{7757336F-F997-4D71-B753-E3AB98B28905}"/>
              </a:ext>
            </a:extLst>
          </p:cNvPr>
          <p:cNvPicPr>
            <a:picLocks noChangeAspect="1"/>
          </p:cNvPicPr>
          <p:nvPr/>
        </p:nvPicPr>
        <p:blipFill>
          <a:blip r:embed="rId3"/>
          <a:stretch>
            <a:fillRect/>
          </a:stretch>
        </p:blipFill>
        <p:spPr>
          <a:xfrm>
            <a:off x="805604" y="94268"/>
            <a:ext cx="7501206" cy="4685053"/>
          </a:xfrm>
          <a:prstGeom prst="rect">
            <a:avLst/>
          </a:prstGeom>
        </p:spPr>
      </p:pic>
    </p:spTree>
    <p:extLst>
      <p:ext uri="{BB962C8B-B14F-4D97-AF65-F5344CB8AC3E}">
        <p14:creationId xmlns:p14="http://schemas.microsoft.com/office/powerpoint/2010/main" val="210949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EB6D521-B714-4E18-B125-4CACF6F17897}"/>
              </a:ext>
            </a:extLst>
          </p:cNvPr>
          <p:cNvPicPr>
            <a:picLocks noChangeAspect="1"/>
          </p:cNvPicPr>
          <p:nvPr/>
        </p:nvPicPr>
        <p:blipFill>
          <a:blip r:embed="rId2"/>
          <a:stretch>
            <a:fillRect/>
          </a:stretch>
        </p:blipFill>
        <p:spPr>
          <a:xfrm>
            <a:off x="336737" y="634488"/>
            <a:ext cx="8470525" cy="5589024"/>
          </a:xfrm>
          <a:prstGeom prst="rect">
            <a:avLst/>
          </a:prstGeom>
        </p:spPr>
      </p:pic>
    </p:spTree>
    <p:extLst>
      <p:ext uri="{BB962C8B-B14F-4D97-AF65-F5344CB8AC3E}">
        <p14:creationId xmlns:p14="http://schemas.microsoft.com/office/powerpoint/2010/main" val="247955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83E60D4-10FF-4949-B58E-CCA2BFB3D0C3}"/>
              </a:ext>
            </a:extLst>
          </p:cNvPr>
          <p:cNvPicPr>
            <a:picLocks noChangeAspect="1"/>
          </p:cNvPicPr>
          <p:nvPr/>
        </p:nvPicPr>
        <p:blipFill>
          <a:blip r:embed="rId2"/>
          <a:stretch>
            <a:fillRect/>
          </a:stretch>
        </p:blipFill>
        <p:spPr>
          <a:xfrm>
            <a:off x="0" y="619125"/>
            <a:ext cx="9144000" cy="5619750"/>
          </a:xfrm>
          <a:prstGeom prst="rect">
            <a:avLst/>
          </a:prstGeom>
        </p:spPr>
      </p:pic>
    </p:spTree>
    <p:extLst>
      <p:ext uri="{BB962C8B-B14F-4D97-AF65-F5344CB8AC3E}">
        <p14:creationId xmlns:p14="http://schemas.microsoft.com/office/powerpoint/2010/main" val="183161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92BAD74-D1BD-4423-8881-1C7178074293}"/>
              </a:ext>
            </a:extLst>
          </p:cNvPr>
          <p:cNvPicPr>
            <a:picLocks noChangeAspect="1"/>
          </p:cNvPicPr>
          <p:nvPr/>
        </p:nvPicPr>
        <p:blipFill>
          <a:blip r:embed="rId2"/>
          <a:stretch>
            <a:fillRect/>
          </a:stretch>
        </p:blipFill>
        <p:spPr>
          <a:xfrm>
            <a:off x="518547" y="2023866"/>
            <a:ext cx="8106906" cy="2810267"/>
          </a:xfrm>
          <a:prstGeom prst="rect">
            <a:avLst/>
          </a:prstGeom>
        </p:spPr>
      </p:pic>
    </p:spTree>
    <p:extLst>
      <p:ext uri="{BB962C8B-B14F-4D97-AF65-F5344CB8AC3E}">
        <p14:creationId xmlns:p14="http://schemas.microsoft.com/office/powerpoint/2010/main" val="21897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9567E25-BABC-4950-8EB9-BA002A62B59B}"/>
              </a:ext>
            </a:extLst>
          </p:cNvPr>
          <p:cNvPicPr>
            <a:picLocks noChangeAspect="1"/>
          </p:cNvPicPr>
          <p:nvPr/>
        </p:nvPicPr>
        <p:blipFill>
          <a:blip r:embed="rId2"/>
          <a:stretch>
            <a:fillRect/>
          </a:stretch>
        </p:blipFill>
        <p:spPr>
          <a:xfrm>
            <a:off x="747712" y="1309687"/>
            <a:ext cx="7648575" cy="4238625"/>
          </a:xfrm>
          <a:prstGeom prst="rect">
            <a:avLst/>
          </a:prstGeom>
        </p:spPr>
      </p:pic>
    </p:spTree>
    <p:extLst>
      <p:ext uri="{BB962C8B-B14F-4D97-AF65-F5344CB8AC3E}">
        <p14:creationId xmlns:p14="http://schemas.microsoft.com/office/powerpoint/2010/main" val="1992086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242151" y="374691"/>
            <a:ext cx="7886700" cy="907493"/>
          </a:xfrm>
        </p:spPr>
        <p:txBody>
          <a:bodyPr>
            <a:normAutofit/>
          </a:bodyPr>
          <a:lstStyle/>
          <a:p>
            <a:r>
              <a:rPr lang="tr-TR" sz="2400" b="1" dirty="0"/>
              <a:t>Başlık</a:t>
            </a:r>
          </a:p>
        </p:txBody>
      </p:sp>
      <p:sp>
        <p:nvSpPr>
          <p:cNvPr id="2" name="İçerik Yer Tutucusu 1"/>
          <p:cNvSpPr>
            <a:spLocks noGrp="1"/>
          </p:cNvSpPr>
          <p:nvPr>
            <p:ph idx="1"/>
          </p:nvPr>
        </p:nvSpPr>
        <p:spPr>
          <a:xfrm>
            <a:off x="242151" y="1131469"/>
            <a:ext cx="7886700" cy="2940910"/>
          </a:xfrm>
        </p:spPr>
        <p:txBody>
          <a:bodyPr>
            <a:normAutofit/>
          </a:bodyPr>
          <a:lstStyle/>
          <a:p>
            <a:pPr marL="0" indent="0" algn="just">
              <a:lnSpc>
                <a:spcPct val="150000"/>
              </a:lnSpc>
              <a:buNone/>
            </a:pPr>
            <a:r>
              <a:rPr lang="tr-TR" sz="2000" dirty="0"/>
              <a:t>Yazıyı bize tanıtan en önemli unsuru başlığıdır. İnsanlarda isim ne kadar önem arz ederse yazıda da başlık aynı durumdadır. Yazıda başlık, konuyu yansıtır; ele alınan fikir, düşünce ve olaylar analizlerini taşır. Karşımızdakinin ilgisini çekmek bakımından çok önemlidir. Metnin veya kitabın hakkındaki ilk fikri başlığından ediniriz ve bu onu okuyup okumamamızı belirler. Bu bakımdan başlığın özenle konulması gerekir. </a:t>
            </a:r>
          </a:p>
          <a:p>
            <a:pPr algn="just">
              <a:lnSpc>
                <a:spcPct val="150000"/>
              </a:lnSpc>
            </a:pPr>
            <a:endParaRPr lang="tr-TR" sz="2000" dirty="0"/>
          </a:p>
        </p:txBody>
      </p:sp>
      <p:sp>
        <p:nvSpPr>
          <p:cNvPr id="4" name="Slayt Numarası Yer Tutucusu 3">
            <a:extLst>
              <a:ext uri="{FF2B5EF4-FFF2-40B4-BE49-F238E27FC236}">
                <a16:creationId xmlns:a16="http://schemas.microsoft.com/office/drawing/2014/main" id="{6B0002B8-D202-4D2B-A6DD-413DD3ADC062}"/>
              </a:ext>
            </a:extLst>
          </p:cNvPr>
          <p:cNvSpPr>
            <a:spLocks noGrp="1"/>
          </p:cNvSpPr>
          <p:nvPr>
            <p:ph type="sldNum" sz="quarter" idx="12"/>
          </p:nvPr>
        </p:nvSpPr>
        <p:spPr/>
        <p:txBody>
          <a:bodyPr/>
          <a:lstStyle/>
          <a:p>
            <a:fld id="{09770949-B7EF-4D91-AFA9-ED78474FF8EF}" type="slidenum">
              <a:rPr lang="tr-TR" smtClean="0"/>
              <a:t>3</a:t>
            </a:fld>
            <a:endParaRPr lang="tr-TR"/>
          </a:p>
        </p:txBody>
      </p:sp>
    </p:spTree>
    <p:extLst>
      <p:ext uri="{BB962C8B-B14F-4D97-AF65-F5344CB8AC3E}">
        <p14:creationId xmlns:p14="http://schemas.microsoft.com/office/powerpoint/2010/main" val="427598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9BC76BF-F888-4AAA-9A70-B6247345F860}"/>
              </a:ext>
            </a:extLst>
          </p:cNvPr>
          <p:cNvPicPr>
            <a:picLocks noChangeAspect="1"/>
          </p:cNvPicPr>
          <p:nvPr/>
        </p:nvPicPr>
        <p:blipFill>
          <a:blip r:embed="rId2"/>
          <a:stretch>
            <a:fillRect/>
          </a:stretch>
        </p:blipFill>
        <p:spPr>
          <a:xfrm>
            <a:off x="0" y="495601"/>
            <a:ext cx="9144000" cy="5951229"/>
          </a:xfrm>
          <a:prstGeom prst="rect">
            <a:avLst/>
          </a:prstGeom>
        </p:spPr>
      </p:pic>
    </p:spTree>
    <p:extLst>
      <p:ext uri="{BB962C8B-B14F-4D97-AF65-F5344CB8AC3E}">
        <p14:creationId xmlns:p14="http://schemas.microsoft.com/office/powerpoint/2010/main" val="192152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8866BE0-E7F8-4234-BBA4-328617B24D73}"/>
              </a:ext>
            </a:extLst>
          </p:cNvPr>
          <p:cNvPicPr>
            <a:picLocks noChangeAspect="1"/>
          </p:cNvPicPr>
          <p:nvPr/>
        </p:nvPicPr>
        <p:blipFill>
          <a:blip r:embed="rId2"/>
          <a:stretch>
            <a:fillRect/>
          </a:stretch>
        </p:blipFill>
        <p:spPr>
          <a:xfrm>
            <a:off x="904363" y="780680"/>
            <a:ext cx="7335274" cy="5296639"/>
          </a:xfrm>
          <a:prstGeom prst="rect">
            <a:avLst/>
          </a:prstGeom>
        </p:spPr>
      </p:pic>
    </p:spTree>
    <p:extLst>
      <p:ext uri="{BB962C8B-B14F-4D97-AF65-F5344CB8AC3E}">
        <p14:creationId xmlns:p14="http://schemas.microsoft.com/office/powerpoint/2010/main" val="42492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129029" y="410368"/>
            <a:ext cx="8386322" cy="1325563"/>
          </a:xfrm>
        </p:spPr>
        <p:txBody>
          <a:bodyPr>
            <a:normAutofit/>
          </a:bodyPr>
          <a:lstStyle/>
          <a:p>
            <a:r>
              <a:rPr lang="tr-TR" sz="3300" b="1" dirty="0"/>
              <a:t>İyi Bir Paragrafta Bulunması Gereken Ölçütler</a:t>
            </a:r>
          </a:p>
        </p:txBody>
      </p:sp>
      <p:sp>
        <p:nvSpPr>
          <p:cNvPr id="2" name="İçerik Yer Tutucusu 1"/>
          <p:cNvSpPr>
            <a:spLocks noGrp="1"/>
          </p:cNvSpPr>
          <p:nvPr>
            <p:ph idx="1"/>
          </p:nvPr>
        </p:nvSpPr>
        <p:spPr>
          <a:xfrm>
            <a:off x="298712" y="1735931"/>
            <a:ext cx="7886700" cy="4351338"/>
          </a:xfrm>
        </p:spPr>
        <p:txBody>
          <a:bodyPr>
            <a:normAutofit lnSpcReduction="10000"/>
          </a:bodyPr>
          <a:lstStyle/>
          <a:p>
            <a:pPr algn="just"/>
            <a:r>
              <a:rPr lang="tr-TR" dirty="0"/>
              <a:t>I. İçerik Yönünden </a:t>
            </a:r>
          </a:p>
          <a:p>
            <a:pPr marL="0" indent="0" algn="just">
              <a:buNone/>
            </a:pPr>
            <a:r>
              <a:rPr lang="tr-TR" dirty="0"/>
              <a:t>a) İyi bir paragrafta ana düşünce cümlesi açık olmalı, paragraf gereksiz ifadelerle uzatılmamalıdır. </a:t>
            </a:r>
          </a:p>
          <a:p>
            <a:pPr marL="0" indent="0" algn="just">
              <a:buNone/>
            </a:pPr>
            <a:r>
              <a:rPr lang="tr-TR" dirty="0"/>
              <a:t>b) Ana düşünceyi birinci derecede destekleyici fikirlerin ana düşünceye bağlı olması ve verilen fikirlerin mantıksal bir çerçeve içinde sunulması gerekir. </a:t>
            </a:r>
          </a:p>
          <a:p>
            <a:pPr marL="0" indent="0" algn="just">
              <a:buNone/>
            </a:pPr>
            <a:r>
              <a:rPr lang="tr-TR" dirty="0"/>
              <a:t>c) Ana düşünceyi destekleyen ikincil derecede fikirlerin bulunması ve bunların ana düşünceyi destekleyen birincil derecedeki fikirlerle çelişmemesi; fakat onlarla aynı türden de olmaması gerekir. </a:t>
            </a:r>
          </a:p>
          <a:p>
            <a:pPr marL="0" indent="0" algn="just">
              <a:buNone/>
            </a:pPr>
            <a:endParaRPr lang="tr-TR" dirty="0"/>
          </a:p>
        </p:txBody>
      </p:sp>
      <p:sp>
        <p:nvSpPr>
          <p:cNvPr id="4" name="Slayt Numarası Yer Tutucusu 3">
            <a:extLst>
              <a:ext uri="{FF2B5EF4-FFF2-40B4-BE49-F238E27FC236}">
                <a16:creationId xmlns:a16="http://schemas.microsoft.com/office/drawing/2014/main" id="{A2DF9A7A-E0EB-4776-A2EB-DC5B112C7458}"/>
              </a:ext>
            </a:extLst>
          </p:cNvPr>
          <p:cNvSpPr>
            <a:spLocks noGrp="1"/>
          </p:cNvSpPr>
          <p:nvPr>
            <p:ph type="sldNum" sz="quarter" idx="12"/>
          </p:nvPr>
        </p:nvSpPr>
        <p:spPr/>
        <p:txBody>
          <a:bodyPr/>
          <a:lstStyle/>
          <a:p>
            <a:fld id="{09770949-B7EF-4D91-AFA9-ED78474FF8EF}" type="slidenum">
              <a:rPr lang="tr-TR" smtClean="0"/>
              <a:t>32</a:t>
            </a:fld>
            <a:endParaRPr lang="tr-TR"/>
          </a:p>
        </p:txBody>
      </p:sp>
    </p:spTree>
    <p:extLst>
      <p:ext uri="{BB962C8B-B14F-4D97-AF65-F5344CB8AC3E}">
        <p14:creationId xmlns:p14="http://schemas.microsoft.com/office/powerpoint/2010/main" val="2409340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279857" y="1373139"/>
            <a:ext cx="8364521" cy="4351338"/>
          </a:xfrm>
        </p:spPr>
        <p:txBody>
          <a:bodyPr/>
          <a:lstStyle/>
          <a:p>
            <a:pPr marL="0" indent="0" algn="just">
              <a:buNone/>
            </a:pPr>
            <a:r>
              <a:rPr lang="tr-TR" dirty="0"/>
              <a:t>d) Tümceler arası parça-bütün, benzerlik- karşıtlık gibi ilişkilerin doğru olarak kurulmuş olması gerekir. </a:t>
            </a:r>
          </a:p>
          <a:p>
            <a:pPr marL="0" indent="0" algn="just">
              <a:buNone/>
            </a:pPr>
            <a:r>
              <a:rPr lang="tr-TR" dirty="0"/>
              <a:t>e) Fikirler tutarlı, amaçlı ve okuyucuyu ikna edici olmalıdır. </a:t>
            </a:r>
          </a:p>
          <a:p>
            <a:pPr marL="0" indent="0" algn="just">
              <a:buNone/>
            </a:pPr>
            <a:r>
              <a:rPr lang="tr-TR" dirty="0"/>
              <a:t>f) Sonuç cümlesi paragrafın sonunda ve yazarı destekler nitelikte olmalıdır. </a:t>
            </a:r>
          </a:p>
          <a:p>
            <a:pPr marL="0" indent="0" algn="just">
              <a:buNone/>
            </a:pPr>
            <a:r>
              <a:rPr lang="tr-TR" dirty="0"/>
              <a:t>g) Paragrafta ana düşünce tek olmalı, birden fazla ana düşünce olmamalıdır</a:t>
            </a:r>
          </a:p>
        </p:txBody>
      </p:sp>
      <p:sp>
        <p:nvSpPr>
          <p:cNvPr id="3" name="Slayt Numarası Yer Tutucusu 2">
            <a:extLst>
              <a:ext uri="{FF2B5EF4-FFF2-40B4-BE49-F238E27FC236}">
                <a16:creationId xmlns:a16="http://schemas.microsoft.com/office/drawing/2014/main" id="{F102EFAA-8BED-4EF1-A33F-998EB21D8D5B}"/>
              </a:ext>
            </a:extLst>
          </p:cNvPr>
          <p:cNvSpPr>
            <a:spLocks noGrp="1"/>
          </p:cNvSpPr>
          <p:nvPr>
            <p:ph type="sldNum" sz="quarter" idx="12"/>
          </p:nvPr>
        </p:nvSpPr>
        <p:spPr/>
        <p:txBody>
          <a:bodyPr/>
          <a:lstStyle/>
          <a:p>
            <a:fld id="{09770949-B7EF-4D91-AFA9-ED78474FF8EF}" type="slidenum">
              <a:rPr lang="tr-TR" smtClean="0"/>
              <a:t>33</a:t>
            </a:fld>
            <a:endParaRPr lang="tr-TR"/>
          </a:p>
        </p:txBody>
      </p:sp>
    </p:spTree>
    <p:extLst>
      <p:ext uri="{BB962C8B-B14F-4D97-AF65-F5344CB8AC3E}">
        <p14:creationId xmlns:p14="http://schemas.microsoft.com/office/powerpoint/2010/main" val="649947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195016" y="1071481"/>
            <a:ext cx="8741594" cy="4351338"/>
          </a:xfrm>
        </p:spPr>
        <p:txBody>
          <a:bodyPr>
            <a:normAutofit/>
          </a:bodyPr>
          <a:lstStyle/>
          <a:p>
            <a:pPr algn="just"/>
            <a:r>
              <a:rPr lang="tr-TR" dirty="0"/>
              <a:t>2. Dil Bilgisi Yönünden </a:t>
            </a:r>
          </a:p>
          <a:p>
            <a:pPr marL="0" indent="0" algn="just">
              <a:buNone/>
            </a:pPr>
            <a:r>
              <a:rPr lang="tr-TR" dirty="0"/>
              <a:t>a. Metinde düzeye uygun sözcüklerin kullanılmış olması, sözcük tekrarlarının fazla olmaması, seçilen sözcüklerin çeşitli, cümleye uygun ve fikri yansıtır nitelikte olması gerekir.</a:t>
            </a:r>
          </a:p>
          <a:p>
            <a:pPr marL="0" indent="0" algn="just">
              <a:buNone/>
            </a:pPr>
            <a:r>
              <a:rPr lang="tr-TR" dirty="0"/>
              <a:t>b. Cümleler çok kısa ya da çok uzun olmamalıdır.</a:t>
            </a:r>
          </a:p>
          <a:p>
            <a:pPr marL="0" indent="0" algn="just">
              <a:buNone/>
            </a:pPr>
            <a:r>
              <a:rPr lang="tr-TR" dirty="0"/>
              <a:t>c. Paragrafta yer alan cümlelerde anlatım bozukluğunun olmaması, yazım yanlışlarına ve noktalama işaretlerinin kullanımında hataya düşülmemesi gerekir.</a:t>
            </a:r>
          </a:p>
        </p:txBody>
      </p:sp>
      <p:sp>
        <p:nvSpPr>
          <p:cNvPr id="3" name="Slayt Numarası Yer Tutucusu 2">
            <a:extLst>
              <a:ext uri="{FF2B5EF4-FFF2-40B4-BE49-F238E27FC236}">
                <a16:creationId xmlns:a16="http://schemas.microsoft.com/office/drawing/2014/main" id="{D13E0308-219C-4D9B-91F8-5DD881764151}"/>
              </a:ext>
            </a:extLst>
          </p:cNvPr>
          <p:cNvSpPr>
            <a:spLocks noGrp="1"/>
          </p:cNvSpPr>
          <p:nvPr>
            <p:ph type="sldNum" sz="quarter" idx="12"/>
          </p:nvPr>
        </p:nvSpPr>
        <p:spPr/>
        <p:txBody>
          <a:bodyPr/>
          <a:lstStyle/>
          <a:p>
            <a:fld id="{09770949-B7EF-4D91-AFA9-ED78474FF8EF}" type="slidenum">
              <a:rPr lang="tr-TR" smtClean="0"/>
              <a:t>34</a:t>
            </a:fld>
            <a:endParaRPr lang="tr-TR"/>
          </a:p>
        </p:txBody>
      </p:sp>
    </p:spTree>
    <p:extLst>
      <p:ext uri="{BB962C8B-B14F-4D97-AF65-F5344CB8AC3E}">
        <p14:creationId xmlns:p14="http://schemas.microsoft.com/office/powerpoint/2010/main" val="1105642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194869" y="320511"/>
            <a:ext cx="8754261" cy="2523150"/>
          </a:xfrm>
        </p:spPr>
        <p:txBody>
          <a:bodyPr>
            <a:normAutofit lnSpcReduction="10000"/>
          </a:bodyPr>
          <a:lstStyle/>
          <a:p>
            <a:pPr algn="just">
              <a:lnSpc>
                <a:spcPct val="150000"/>
              </a:lnSpc>
            </a:pPr>
            <a:r>
              <a:rPr lang="tr-TR" sz="2000" dirty="0"/>
              <a:t>Konu, başlık ve ana fikir birbiriyle uyumlu ve destekler şekilde olmalıdır. Başlığın temel fikirle uyumlu olması kompozisyonu daha etkili hâle getirir. Başlık yazının akı-alığını, anlaşılırlığını, etkililiğini engelleyecek şekilde seçilmemelidir. </a:t>
            </a:r>
          </a:p>
          <a:p>
            <a:pPr algn="just">
              <a:lnSpc>
                <a:spcPct val="150000"/>
              </a:lnSpc>
            </a:pPr>
            <a:r>
              <a:rPr lang="tr-TR" sz="2000" dirty="0"/>
              <a:t>Bir yazıya başlık koyarken şu hususlara dikkat edilmesi gerekir:</a:t>
            </a:r>
          </a:p>
          <a:p>
            <a:pPr marL="0" indent="0" algn="just">
              <a:lnSpc>
                <a:spcPct val="150000"/>
              </a:lnSpc>
              <a:buNone/>
            </a:pPr>
            <a:r>
              <a:rPr lang="tr-TR" sz="2000" dirty="0"/>
              <a:t> </a:t>
            </a:r>
          </a:p>
          <a:p>
            <a:pPr algn="just">
              <a:lnSpc>
                <a:spcPct val="150000"/>
              </a:lnSpc>
            </a:pPr>
            <a:endParaRPr lang="tr-TR" sz="2000" dirty="0"/>
          </a:p>
        </p:txBody>
      </p:sp>
      <p:sp>
        <p:nvSpPr>
          <p:cNvPr id="3" name="Slayt Numarası Yer Tutucusu 2">
            <a:extLst>
              <a:ext uri="{FF2B5EF4-FFF2-40B4-BE49-F238E27FC236}">
                <a16:creationId xmlns:a16="http://schemas.microsoft.com/office/drawing/2014/main" id="{81BC3F04-6C77-4984-9825-A56C387F94C0}"/>
              </a:ext>
            </a:extLst>
          </p:cNvPr>
          <p:cNvSpPr>
            <a:spLocks noGrp="1"/>
          </p:cNvSpPr>
          <p:nvPr>
            <p:ph type="sldNum" sz="quarter" idx="12"/>
          </p:nvPr>
        </p:nvSpPr>
        <p:spPr/>
        <p:txBody>
          <a:bodyPr/>
          <a:lstStyle/>
          <a:p>
            <a:fld id="{09770949-B7EF-4D91-AFA9-ED78474FF8EF}" type="slidenum">
              <a:rPr lang="tr-TR" smtClean="0"/>
              <a:t>4</a:t>
            </a:fld>
            <a:endParaRPr lang="tr-TR"/>
          </a:p>
        </p:txBody>
      </p:sp>
      <p:sp>
        <p:nvSpPr>
          <p:cNvPr id="4" name="İçerik Yer Tutucusu 1">
            <a:extLst>
              <a:ext uri="{FF2B5EF4-FFF2-40B4-BE49-F238E27FC236}">
                <a16:creationId xmlns:a16="http://schemas.microsoft.com/office/drawing/2014/main" id="{73F5B077-6D23-4CDC-8828-7E4C1858335E}"/>
              </a:ext>
            </a:extLst>
          </p:cNvPr>
          <p:cNvSpPr txBox="1">
            <a:spLocks/>
          </p:cNvSpPr>
          <p:nvPr/>
        </p:nvSpPr>
        <p:spPr>
          <a:xfrm>
            <a:off x="265616" y="2980185"/>
            <a:ext cx="8878384" cy="3877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sz="2000" dirty="0"/>
              <a:t>• Başlık yazının konusu ve ana düşüncesiyle ilişkili olmalıdır. </a:t>
            </a:r>
          </a:p>
          <a:p>
            <a:pPr marL="0" indent="0">
              <a:buFont typeface="Arial" panose="020B0604020202020204" pitchFamily="34" charset="0"/>
              <a:buNone/>
            </a:pPr>
            <a:r>
              <a:rPr lang="tr-TR" sz="2000" dirty="0"/>
              <a:t>• Başlık kısa ve öz olmalıdır. </a:t>
            </a:r>
          </a:p>
          <a:p>
            <a:pPr marL="0" indent="0">
              <a:buFont typeface="Arial" panose="020B0604020202020204" pitchFamily="34" charset="0"/>
              <a:buNone/>
            </a:pPr>
            <a:r>
              <a:rPr lang="tr-TR" sz="2000" dirty="0"/>
              <a:t>• Başlık ilgi çekici olmalıdır. </a:t>
            </a:r>
          </a:p>
          <a:p>
            <a:pPr marL="0" indent="0">
              <a:buFont typeface="Arial" panose="020B0604020202020204" pitchFamily="34" charset="0"/>
              <a:buNone/>
            </a:pPr>
            <a:r>
              <a:rPr lang="tr-TR" sz="2000" dirty="0"/>
              <a:t>• Başlık okuyucuya yazının içeriği hakkında fikir vermeli, okuyucuya yanıltıcı nitelikte olmamalıdır.</a:t>
            </a:r>
          </a:p>
          <a:p>
            <a:pPr marL="0" indent="0">
              <a:buFont typeface="Arial" panose="020B0604020202020204" pitchFamily="34" charset="0"/>
              <a:buNone/>
            </a:pPr>
            <a:r>
              <a:rPr lang="tr-TR" sz="2000" dirty="0"/>
              <a:t>• Ayrıca unutulmamalıdır ki yazının ilk cümlesi başlık olarak konmamalıdır.</a:t>
            </a:r>
          </a:p>
        </p:txBody>
      </p:sp>
    </p:spTree>
    <p:extLst>
      <p:ext uri="{BB962C8B-B14F-4D97-AF65-F5344CB8AC3E}">
        <p14:creationId xmlns:p14="http://schemas.microsoft.com/office/powerpoint/2010/main" val="379378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19572" y="1412776"/>
            <a:ext cx="7704856" cy="403244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a:extLst>
              <a:ext uri="{FF2B5EF4-FFF2-40B4-BE49-F238E27FC236}">
                <a16:creationId xmlns:a16="http://schemas.microsoft.com/office/drawing/2014/main" id="{50D15046-677B-4E2E-BA60-98C335ED5D94}"/>
              </a:ext>
            </a:extLst>
          </p:cNvPr>
          <p:cNvSpPr>
            <a:spLocks noGrp="1"/>
          </p:cNvSpPr>
          <p:nvPr>
            <p:ph type="sldNum" sz="quarter" idx="12"/>
          </p:nvPr>
        </p:nvSpPr>
        <p:spPr/>
        <p:txBody>
          <a:bodyPr/>
          <a:lstStyle/>
          <a:p>
            <a:fld id="{09770949-B7EF-4D91-AFA9-ED78474FF8EF}" type="slidenum">
              <a:rPr lang="tr-TR" smtClean="0"/>
              <a:t>5</a:t>
            </a:fld>
            <a:endParaRPr lang="tr-TR"/>
          </a:p>
        </p:txBody>
      </p:sp>
    </p:spTree>
    <p:extLst>
      <p:ext uri="{BB962C8B-B14F-4D97-AF65-F5344CB8AC3E}">
        <p14:creationId xmlns:p14="http://schemas.microsoft.com/office/powerpoint/2010/main" val="48327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a:xfrm>
            <a:off x="111648" y="478445"/>
            <a:ext cx="7886700" cy="1325563"/>
          </a:xfrm>
        </p:spPr>
        <p:txBody>
          <a:bodyPr/>
          <a:lstStyle/>
          <a:p>
            <a:r>
              <a:rPr lang="tr-TR" sz="4800" dirty="0"/>
              <a:t>Plan</a:t>
            </a:r>
          </a:p>
        </p:txBody>
      </p:sp>
      <p:sp>
        <p:nvSpPr>
          <p:cNvPr id="2" name="İçerik Yer Tutucusu 1"/>
          <p:cNvSpPr>
            <a:spLocks noGrp="1"/>
          </p:cNvSpPr>
          <p:nvPr>
            <p:ph idx="1"/>
          </p:nvPr>
        </p:nvSpPr>
        <p:spPr>
          <a:xfrm>
            <a:off x="111648" y="1804008"/>
            <a:ext cx="8920703" cy="4351338"/>
          </a:xfrm>
        </p:spPr>
        <p:txBody>
          <a:bodyPr/>
          <a:lstStyle/>
          <a:p>
            <a:pPr marL="0" indent="0" algn="just">
              <a:buNone/>
            </a:pPr>
            <a:r>
              <a:rPr lang="tr-TR" dirty="0"/>
              <a:t>Plan sadece yazılı anlatımda değil hayatın her aşamasında vardır. Kompozisyonu meydana getirecek olan konunun tüm parçalarının düzenlenmesi, sıralanması ve anlam kaidesine uygun şekilde hazırlanması aşamasına plan denir. Plan sadece yazının muhteviyatında değil; dış yapısında ve kullanılacak kelimelerde de önem arz eder. Düzen, anlatım şekli/yöntem, ana düşünce planın içinde barınırlar. Genelde planda üç bölüm vardır.</a:t>
            </a:r>
          </a:p>
        </p:txBody>
      </p:sp>
      <p:sp>
        <p:nvSpPr>
          <p:cNvPr id="4" name="Slayt Numarası Yer Tutucusu 3">
            <a:extLst>
              <a:ext uri="{FF2B5EF4-FFF2-40B4-BE49-F238E27FC236}">
                <a16:creationId xmlns:a16="http://schemas.microsoft.com/office/drawing/2014/main" id="{286BEF8E-E459-402A-AFB1-B6EDCAF99730}"/>
              </a:ext>
            </a:extLst>
          </p:cNvPr>
          <p:cNvSpPr>
            <a:spLocks noGrp="1"/>
          </p:cNvSpPr>
          <p:nvPr>
            <p:ph type="sldNum" sz="quarter" idx="12"/>
          </p:nvPr>
        </p:nvSpPr>
        <p:spPr/>
        <p:txBody>
          <a:bodyPr/>
          <a:lstStyle/>
          <a:p>
            <a:fld id="{09770949-B7EF-4D91-AFA9-ED78474FF8EF}" type="slidenum">
              <a:rPr lang="tr-TR" smtClean="0"/>
              <a:t>6</a:t>
            </a:fld>
            <a:endParaRPr lang="tr-TR"/>
          </a:p>
        </p:txBody>
      </p:sp>
    </p:spTree>
    <p:extLst>
      <p:ext uri="{BB962C8B-B14F-4D97-AF65-F5344CB8AC3E}">
        <p14:creationId xmlns:p14="http://schemas.microsoft.com/office/powerpoint/2010/main" val="66760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46891" t="4545" r="52843" b="4545"/>
          <a:stretch/>
        </p:blipFill>
        <p:spPr bwMode="auto">
          <a:xfrm>
            <a:off x="-3170767" y="980728"/>
            <a:ext cx="10441160" cy="4725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a:extLst>
              <a:ext uri="{FF2B5EF4-FFF2-40B4-BE49-F238E27FC236}">
                <a16:creationId xmlns:a16="http://schemas.microsoft.com/office/drawing/2014/main" id="{90F01B70-D8F2-4F91-9ABC-7111DB32D544}"/>
              </a:ext>
            </a:extLst>
          </p:cNvPr>
          <p:cNvSpPr>
            <a:spLocks noGrp="1"/>
          </p:cNvSpPr>
          <p:nvPr>
            <p:ph type="sldNum" sz="quarter" idx="12"/>
          </p:nvPr>
        </p:nvSpPr>
        <p:spPr/>
        <p:txBody>
          <a:bodyPr/>
          <a:lstStyle/>
          <a:p>
            <a:fld id="{09770949-B7EF-4D91-AFA9-ED78474FF8EF}" type="slidenum">
              <a:rPr lang="tr-TR" smtClean="0"/>
              <a:t>7</a:t>
            </a:fld>
            <a:endParaRPr lang="tr-TR"/>
          </a:p>
        </p:txBody>
      </p:sp>
    </p:spTree>
    <p:extLst>
      <p:ext uri="{BB962C8B-B14F-4D97-AF65-F5344CB8AC3E}">
        <p14:creationId xmlns:p14="http://schemas.microsoft.com/office/powerpoint/2010/main" val="123603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dirty="0"/>
              <a:t>Giriş Bölümü</a:t>
            </a:r>
          </a:p>
        </p:txBody>
      </p:sp>
      <p:sp>
        <p:nvSpPr>
          <p:cNvPr id="2" name="İçerik Yer Tutucusu 1"/>
          <p:cNvSpPr>
            <a:spLocks noGrp="1"/>
          </p:cNvSpPr>
          <p:nvPr>
            <p:ph idx="1"/>
          </p:nvPr>
        </p:nvSpPr>
        <p:spPr/>
        <p:txBody>
          <a:bodyPr>
            <a:normAutofit/>
          </a:bodyPr>
          <a:lstStyle/>
          <a:p>
            <a:pPr marL="0" indent="0" algn="just">
              <a:buNone/>
            </a:pPr>
            <a:r>
              <a:rPr lang="tr-TR" dirty="0"/>
              <a:t>Konunun tanıtıldığı ve öneminin anlatıldığı bölümdür. Hikâye, roman ve tiyatroda </a:t>
            </a:r>
            <a:r>
              <a:rPr lang="tr-TR" b="1" dirty="0"/>
              <a:t>serim</a:t>
            </a:r>
            <a:r>
              <a:rPr lang="tr-TR" dirty="0"/>
              <a:t> adını alır. Konunun ana görüş noktası anlatılarak yapılan girişe </a:t>
            </a:r>
            <a:r>
              <a:rPr lang="tr-TR" i="1" dirty="0"/>
              <a:t>doğrudan doğruya giriş</a:t>
            </a:r>
            <a:r>
              <a:rPr lang="tr-TR" dirty="0"/>
              <a:t>, konuyla doğrudan ilgili somut bir olayın anlatılmasıyla yapılan girişe </a:t>
            </a:r>
            <a:r>
              <a:rPr lang="tr-TR" i="1" dirty="0"/>
              <a:t>hikâye yoluyla giriş</a:t>
            </a:r>
            <a:r>
              <a:rPr lang="tr-TR" dirty="0"/>
              <a:t>, tasvirlerin ve ruh tahlillerinin yapılarak başlatılan girişe </a:t>
            </a:r>
            <a:r>
              <a:rPr lang="tr-TR" i="1" dirty="0"/>
              <a:t>tasvir/tahlili yoluyla giriş </a:t>
            </a:r>
            <a:r>
              <a:rPr lang="tr-TR" dirty="0"/>
              <a:t>denir. Okuyucunun ilgisini çekecek merak uyandıracak bir olay, anı, fıkra ya da tasvirle giriş başlar ve daha sonra asıl konuya doğru anlatım devam eder.</a:t>
            </a:r>
          </a:p>
        </p:txBody>
      </p:sp>
      <p:sp>
        <p:nvSpPr>
          <p:cNvPr id="4" name="Slayt Numarası Yer Tutucusu 3">
            <a:extLst>
              <a:ext uri="{FF2B5EF4-FFF2-40B4-BE49-F238E27FC236}">
                <a16:creationId xmlns:a16="http://schemas.microsoft.com/office/drawing/2014/main" id="{A5C61691-5BA5-4AF2-BA46-97E0F7DA056B}"/>
              </a:ext>
            </a:extLst>
          </p:cNvPr>
          <p:cNvSpPr>
            <a:spLocks noGrp="1"/>
          </p:cNvSpPr>
          <p:nvPr>
            <p:ph type="sldNum" sz="quarter" idx="12"/>
          </p:nvPr>
        </p:nvSpPr>
        <p:spPr/>
        <p:txBody>
          <a:bodyPr/>
          <a:lstStyle/>
          <a:p>
            <a:fld id="{09770949-B7EF-4D91-AFA9-ED78474FF8EF}" type="slidenum">
              <a:rPr lang="tr-TR" smtClean="0"/>
              <a:t>8</a:t>
            </a:fld>
            <a:endParaRPr lang="tr-TR"/>
          </a:p>
        </p:txBody>
      </p:sp>
    </p:spTree>
    <p:extLst>
      <p:ext uri="{BB962C8B-B14F-4D97-AF65-F5344CB8AC3E}">
        <p14:creationId xmlns:p14="http://schemas.microsoft.com/office/powerpoint/2010/main" val="350277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83568" y="1268762"/>
            <a:ext cx="7704856" cy="4320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a:extLst>
              <a:ext uri="{FF2B5EF4-FFF2-40B4-BE49-F238E27FC236}">
                <a16:creationId xmlns:a16="http://schemas.microsoft.com/office/drawing/2014/main" id="{A01B9274-0A2C-42F0-A136-DC08EE75B321}"/>
              </a:ext>
            </a:extLst>
          </p:cNvPr>
          <p:cNvSpPr>
            <a:spLocks noGrp="1"/>
          </p:cNvSpPr>
          <p:nvPr>
            <p:ph type="sldNum" sz="quarter" idx="12"/>
          </p:nvPr>
        </p:nvSpPr>
        <p:spPr/>
        <p:txBody>
          <a:bodyPr/>
          <a:lstStyle/>
          <a:p>
            <a:fld id="{09770949-B7EF-4D91-AFA9-ED78474FF8EF}" type="slidenum">
              <a:rPr lang="tr-TR" smtClean="0"/>
              <a:t>9</a:t>
            </a:fld>
            <a:endParaRPr lang="tr-TR"/>
          </a:p>
        </p:txBody>
      </p:sp>
    </p:spTree>
    <p:extLst>
      <p:ext uri="{BB962C8B-B14F-4D97-AF65-F5344CB8AC3E}">
        <p14:creationId xmlns:p14="http://schemas.microsoft.com/office/powerpoint/2010/main" val="745245482"/>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TotalTime>
  <Words>1205</Words>
  <Application>Microsoft Office PowerPoint</Application>
  <PresentationFormat>Ekran Gösterisi (4:3)</PresentationFormat>
  <Paragraphs>65</Paragraphs>
  <Slides>34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34</vt:i4>
      </vt:variant>
    </vt:vector>
  </HeadingPairs>
  <TitlesOfParts>
    <vt:vector size="38" baseType="lpstr">
      <vt:lpstr>Arial</vt:lpstr>
      <vt:lpstr>Calibri</vt:lpstr>
      <vt:lpstr>Calibri Light</vt:lpstr>
      <vt:lpstr>Office Teması</vt:lpstr>
      <vt:lpstr>2.YAZILI ANLATIMIN UNSURLARI</vt:lpstr>
      <vt:lpstr>PowerPoint Sunusu</vt:lpstr>
      <vt:lpstr>Başlık</vt:lpstr>
      <vt:lpstr>PowerPoint Sunusu</vt:lpstr>
      <vt:lpstr>PowerPoint Sunusu</vt:lpstr>
      <vt:lpstr>Plan</vt:lpstr>
      <vt:lpstr>PowerPoint Sunusu</vt:lpstr>
      <vt:lpstr>Giriş Bölümü</vt:lpstr>
      <vt:lpstr>PowerPoint Sunusu</vt:lpstr>
      <vt:lpstr>Gelişme Bölümü</vt:lpstr>
      <vt:lpstr>PowerPoint Sunusu</vt:lpstr>
      <vt:lpstr>Sonuç Bölümü</vt:lpstr>
      <vt:lpstr>PowerPoint Sunusu</vt:lpstr>
      <vt:lpstr>Ana Fikir</vt:lpstr>
      <vt:lpstr>PowerPoint Sunusu</vt:lpstr>
      <vt:lpstr>Paragraf ve Paragrafın Yapısı </vt:lpstr>
      <vt:lpstr>PowerPoint Sunusu</vt:lpstr>
      <vt:lpstr>Paragrafta Plan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İyi Bir Paragrafta Bulunması Gereken Ölçütler</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2.YAZILI ANLATIMIN UNSURLARI</dc:title>
  <dc:creator>Cengizhan Topcu</dc:creator>
  <cp:lastModifiedBy>Cengizhan Topcu</cp:lastModifiedBy>
  <cp:revision>11</cp:revision>
  <dcterms:created xsi:type="dcterms:W3CDTF">2020-11-05T10:29:22Z</dcterms:created>
  <dcterms:modified xsi:type="dcterms:W3CDTF">2020-12-12T17:09:42Z</dcterms:modified>
</cp:coreProperties>
</file>